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0" r:id="rId4"/>
    <p:sldId id="257" r:id="rId5"/>
    <p:sldId id="276" r:id="rId6"/>
    <p:sldId id="277" r:id="rId7"/>
    <p:sldId id="280" r:id="rId8"/>
    <p:sldId id="273" r:id="rId9"/>
    <p:sldId id="281" r:id="rId10"/>
    <p:sldId id="274" r:id="rId11"/>
    <p:sldId id="275" r:id="rId12"/>
    <p:sldId id="278" r:id="rId13"/>
    <p:sldId id="279" r:id="rId14"/>
    <p:sldId id="263" r:id="rId15"/>
    <p:sldId id="265" r:id="rId16"/>
    <p:sldId id="266" r:id="rId17"/>
    <p:sldId id="262" r:id="rId18"/>
    <p:sldId id="258" r:id="rId19"/>
  </p:sldIdLst>
  <p:sldSz cx="9144000" cy="6858000" type="screen4x3"/>
  <p:notesSz cx="9928225" cy="6797675"/>
  <p:defaultTextStyle>
    <a:defPPr>
      <a:defRPr lang="en-US"/>
    </a:defPPr>
    <a:lvl1pPr marL="0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F8EA2AA-3AC6-184D-BB71-7F0F57CB581C}">
          <p14:sldIdLst>
            <p14:sldId id="256"/>
            <p14:sldId id="259"/>
            <p14:sldId id="260"/>
            <p14:sldId id="257"/>
            <p14:sldId id="276"/>
            <p14:sldId id="277"/>
            <p14:sldId id="280"/>
            <p14:sldId id="273"/>
            <p14:sldId id="281"/>
            <p14:sldId id="274"/>
            <p14:sldId id="275"/>
            <p14:sldId id="278"/>
            <p14:sldId id="279"/>
            <p14:sldId id="263"/>
            <p14:sldId id="265"/>
            <p14:sldId id="266"/>
            <p14:sldId id="262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D15"/>
    <a:srgbClr val="5A5A59"/>
    <a:srgbClr val="D63E2E"/>
    <a:srgbClr val="474746"/>
    <a:srgbClr val="2A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0" autoAdjust="0"/>
  </p:normalViewPr>
  <p:slideViewPr>
    <p:cSldViewPr snapToGrid="0" snapToObjects="1">
      <p:cViewPr>
        <p:scale>
          <a:sx n="107" d="100"/>
          <a:sy n="107" d="100"/>
        </p:scale>
        <p:origin x="-3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272" y="-11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e.sachetti\AppData\Local\Microsoft\Windows\Temporary%20Internet%20Files\Content.Outlook\1DJTDJWG\GRAFICO%20CAMILLE%20(2)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4.4657427852811155E-2"/>
          <c:y val="4.6947508053390222E-2"/>
          <c:w val="0.95045045045045062"/>
          <c:h val="0.92666666666666653"/>
        </c:manualLayout>
      </c:layout>
      <c:bar3DChart>
        <c:barDir val="col"/>
        <c:grouping val="standard"/>
        <c:varyColors val="0"/>
        <c:ser>
          <c:idx val="0"/>
          <c:order val="0"/>
          <c:tx>
            <c:v>R$</c:v>
          </c:tx>
          <c:invertIfNegative val="0"/>
          <c:dLbls>
            <c:dLbl>
              <c:idx val="0"/>
              <c:layout>
                <c:manualLayout>
                  <c:x val="1.6172506738544482E-2"/>
                  <c:y val="-1.758241758241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78616352201252E-2"/>
                  <c:y val="-1.4652014652014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847259658580488E-3"/>
                  <c:y val="-8.791208791208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81671159029661E-2"/>
                  <c:y val="-1.1721611721611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81671159029661E-2"/>
                  <c:y val="-1.1721611721611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172506738544482E-2"/>
                  <c:y val="-8.791208791208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781671159029661E-2"/>
                  <c:y val="-1.1721611721611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578616352201252E-2"/>
                  <c:y val="-2.344322344322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Plan1!$C$14:$C$21</c:f>
              <c:numCache>
                <c:formatCode>General</c:formatCode>
                <c:ptCount val="8"/>
                <c:pt idx="0">
                  <c:v>250</c:v>
                </c:pt>
                <c:pt idx="1">
                  <c:v>327</c:v>
                </c:pt>
                <c:pt idx="2">
                  <c:v>345</c:v>
                </c:pt>
                <c:pt idx="3">
                  <c:v>355</c:v>
                </c:pt>
                <c:pt idx="4">
                  <c:v>448</c:v>
                </c:pt>
                <c:pt idx="5">
                  <c:v>401</c:v>
                </c:pt>
                <c:pt idx="6">
                  <c:v>475</c:v>
                </c:pt>
                <c:pt idx="7">
                  <c:v>595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55904"/>
        <c:axId val="33757440"/>
        <c:axId val="72199680"/>
      </c:bar3DChart>
      <c:catAx>
        <c:axId val="33755904"/>
        <c:scaling>
          <c:orientation val="minMax"/>
        </c:scaling>
        <c:delete val="1"/>
        <c:axPos val="b"/>
        <c:numFmt formatCode="yyyy" sourceLinked="0"/>
        <c:majorTickMark val="out"/>
        <c:minorTickMark val="none"/>
        <c:tickLblPos val="nextTo"/>
        <c:crossAx val="33757440"/>
        <c:crosses val="autoZero"/>
        <c:auto val="1"/>
        <c:lblAlgn val="ctr"/>
        <c:lblOffset val="100"/>
        <c:noMultiLvlLbl val="0"/>
      </c:catAx>
      <c:valAx>
        <c:axId val="33757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755904"/>
        <c:crosses val="autoZero"/>
        <c:crossBetween val="between"/>
      </c:valAx>
      <c:serAx>
        <c:axId val="72199680"/>
        <c:scaling>
          <c:orientation val="minMax"/>
        </c:scaling>
        <c:delete val="1"/>
        <c:axPos val="b"/>
        <c:majorTickMark val="out"/>
        <c:minorTickMark val="none"/>
        <c:tickLblPos val="nextTo"/>
        <c:crossAx val="3375744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2616125090043E-2"/>
          <c:y val="4.8501555382735255E-2"/>
          <c:w val="0.93370584271998447"/>
          <c:h val="0.796152858015776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'Plan1 (2)'!$B$1</c:f>
              <c:strCache>
                <c:ptCount val="1"/>
                <c:pt idx="0">
                  <c:v>Projetos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'Plan1 (2)'!$A$2:$A$13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'Plan1 (2)'!$B$2:$B$13</c:f>
              <c:numCache>
                <c:formatCode>General</c:formatCode>
                <c:ptCount val="12"/>
                <c:pt idx="0">
                  <c:v>88</c:v>
                </c:pt>
                <c:pt idx="1">
                  <c:v>130</c:v>
                </c:pt>
                <c:pt idx="2">
                  <c:v>836</c:v>
                </c:pt>
                <c:pt idx="3">
                  <c:v>623</c:v>
                </c:pt>
                <c:pt idx="4">
                  <c:v>816</c:v>
                </c:pt>
                <c:pt idx="5">
                  <c:v>168</c:v>
                </c:pt>
                <c:pt idx="6">
                  <c:v>330</c:v>
                </c:pt>
                <c:pt idx="7">
                  <c:v>779</c:v>
                </c:pt>
                <c:pt idx="8">
                  <c:v>197</c:v>
                </c:pt>
                <c:pt idx="9">
                  <c:v>18</c:v>
                </c:pt>
                <c:pt idx="10">
                  <c:v>340</c:v>
                </c:pt>
                <c:pt idx="11">
                  <c:v>679</c:v>
                </c:pt>
              </c:numCache>
            </c:numRef>
          </c:val>
        </c:ser>
        <c:ser>
          <c:idx val="2"/>
          <c:order val="1"/>
          <c:tx>
            <c:strRef>
              <c:f>'Plan1 (2)'!$C$1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7.197927580506003E-1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1142520612485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819002748331371E-3"/>
                  <c:y val="-1.102329613084320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1142520612485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'Plan1 (2)'!$A$2:$A$13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'Plan1 (2)'!$C$2:$C$13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33811072"/>
        <c:axId val="35344768"/>
      </c:barChart>
      <c:catAx>
        <c:axId val="3381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400000" vert="horz"/>
          <a:lstStyle/>
          <a:p>
            <a:pPr>
              <a:defRPr sz="1000" baseline="0"/>
            </a:pPr>
            <a:endParaRPr lang="pt-BR"/>
          </a:p>
        </c:txPr>
        <c:crossAx val="35344768"/>
        <c:crosses val="autoZero"/>
        <c:auto val="1"/>
        <c:lblAlgn val="ctr"/>
        <c:lblOffset val="100"/>
        <c:noMultiLvlLbl val="0"/>
      </c:catAx>
      <c:valAx>
        <c:axId val="35344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81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44576144213503"/>
          <c:y val="0.12560780731137888"/>
          <c:w val="0.79517396858268297"/>
          <c:h val="0.65637853279389824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numRef>
              <c:f>Plan1!$B$5:$B$16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Plan1!$C$5:$C$16</c:f>
              <c:numCache>
                <c:formatCode>#,##0</c:formatCode>
                <c:ptCount val="12"/>
                <c:pt idx="0">
                  <c:v>15</c:v>
                </c:pt>
                <c:pt idx="1">
                  <c:v>14</c:v>
                </c:pt>
                <c:pt idx="2">
                  <c:v>65</c:v>
                </c:pt>
                <c:pt idx="3">
                  <c:v>67</c:v>
                </c:pt>
                <c:pt idx="4">
                  <c:v>74</c:v>
                </c:pt>
                <c:pt idx="5">
                  <c:v>77</c:v>
                </c:pt>
                <c:pt idx="6">
                  <c:v>80</c:v>
                </c:pt>
                <c:pt idx="7">
                  <c:v>82</c:v>
                </c:pt>
                <c:pt idx="8">
                  <c:v>72</c:v>
                </c:pt>
                <c:pt idx="9">
                  <c:v>77</c:v>
                </c:pt>
                <c:pt idx="10">
                  <c:v>106</c:v>
                </c:pt>
                <c:pt idx="11">
                  <c:v>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02496"/>
        <c:axId val="35404416"/>
      </c:barChart>
      <c:catAx>
        <c:axId val="3540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Ano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pt-BR"/>
          </a:p>
        </c:txPr>
        <c:crossAx val="35404416"/>
        <c:crosses val="autoZero"/>
        <c:auto val="0"/>
        <c:lblAlgn val="ctr"/>
        <c:lblOffset val="100"/>
        <c:noMultiLvlLbl val="0"/>
      </c:catAx>
      <c:valAx>
        <c:axId val="35404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5402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9F73E-6514-484D-AED0-E616D39F262A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9CD6-88E5-CD48-85EC-E5CD2CA04F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5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145B-F161-7D41-B934-884A276EBA7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JJHJJJGJJ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E7AD0-AAFD-B44E-AB2D-AFC78171623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Também desenvolve métodos e mecanismos para a análise da viabilidade econômico-sanitária de empreendimentos públicos no Complexo Industrial da Saúde, promove a implementação de parcerias público-privadas no desenvolvimento tecnológico e na produção de produtos estratégicos para o país e coordena o processo de incorporação e desincorporação de tecnologias em saúde no âmbito do SUS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2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Visão Estratégica: Busca qualidade e excelência entre pesquisa, política e gestão por meio da elaboração de estudos</a:t>
            </a:r>
            <a:r>
              <a:rPr lang="pt-BR" baseline="0" dirty="0" smtClean="0"/>
              <a:t> de avaliação de tecnologias em saúde nas fases de incorporação, monitoramento e exclusão de tecnologias</a:t>
            </a:r>
          </a:p>
          <a:p>
            <a:r>
              <a:rPr lang="pt-BR" baseline="0" dirty="0" smtClean="0"/>
              <a:t>Instituída por portaria em 2011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9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utilização</a:t>
            </a:r>
            <a:r>
              <a:rPr lang="pt-BR" baseline="0" dirty="0" smtClean="0"/>
              <a:t> de métodos sistemáticos e transparentes na obtenção e utilização de evidências cientificas no processo de tomada de decisão pode contribuir para melhorar a elaboração, implementação e monitoramento de políticas e programas de saúde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8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NEVs</a:t>
            </a:r>
            <a:r>
              <a:rPr lang="pt-BR" dirty="0" smtClean="0"/>
              <a:t>,</a:t>
            </a:r>
            <a:r>
              <a:rPr lang="pt-BR" baseline="0" dirty="0" smtClean="0"/>
              <a:t> regionalização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4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EVIPNet</a:t>
            </a:r>
            <a:r>
              <a:rPr lang="pt-BR" baseline="0" dirty="0" smtClean="0"/>
              <a:t> trabalha no sentido de promover o uso do conhecimento científico e o desenvolvimento de núcleos e grupos de trabalho nos níveis nacional, estadual e municipal para aumentar o uso de evidências científicas no SUS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3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3966462"/>
            <a:ext cx="7772400" cy="1470025"/>
          </a:xfrm>
          <a:prstGeom prst="rect">
            <a:avLst/>
          </a:prstGeom>
        </p:spPr>
        <p:txBody>
          <a:bodyPr vert="horz" lIns="87276" tIns="43638" rIns="87276" bIns="43638" rtlCol="0" anchor="ctr">
            <a:norm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RNP_FORUM_TELES-SAÚDE_2014_Apresentação-pptx_4;3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685801" y="4094647"/>
            <a:ext cx="8040756" cy="2624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Myriad Pro"/>
              </a:defRPr>
            </a:lvl1pPr>
          </a:lstStyle>
          <a:p>
            <a:pPr lvl="0"/>
            <a:endParaRPr lang="pt-BR" sz="3500" b="1" dirty="0" smtClean="0">
              <a:solidFill>
                <a:srgbClr val="2A2A28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1610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NP_FORUM_TELES-SAÚDE_2014_Apresentação-pptx_4;3px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14" name="Espaço Reservado para Texto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3519" y="139663"/>
            <a:ext cx="7480343" cy="618821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Loren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1" name="Espaço Reservado para Texto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4036" y="1175927"/>
            <a:ext cx="7480343" cy="4529134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erat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. Ut </a:t>
            </a:r>
            <a:r>
              <a:rPr lang="pt-BR" dirty="0" err="1" smtClean="0"/>
              <a:t>wisi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ad </a:t>
            </a:r>
            <a:r>
              <a:rPr lang="pt-BR" dirty="0" err="1" smtClean="0"/>
              <a:t>minim</a:t>
            </a:r>
            <a:r>
              <a:rPr lang="pt-BR" dirty="0" smtClean="0"/>
              <a:t> </a:t>
            </a:r>
            <a:r>
              <a:rPr lang="pt-BR" dirty="0" err="1" smtClean="0"/>
              <a:t>veniam</a:t>
            </a:r>
            <a:r>
              <a:rPr lang="pt-BR" dirty="0" smtClean="0"/>
              <a:t>.</a:t>
            </a:r>
          </a:p>
        </p:txBody>
      </p:sp>
      <p:pic>
        <p:nvPicPr>
          <p:cNvPr id="7" name="Picture 11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NP_FORUM_TELES-SAÚDE_2014_Apresentação-pptx_4;3px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334" cy="6858000"/>
          </a:xfrm>
          <a:prstGeom prst="rect">
            <a:avLst/>
          </a:prstGeom>
        </p:spPr>
      </p:pic>
      <p:sp>
        <p:nvSpPr>
          <p:cNvPr id="17" name="Espaço Reservado para Texto 15"/>
          <p:cNvSpPr>
            <a:spLocks noGrp="1"/>
          </p:cNvSpPr>
          <p:nvPr>
            <p:ph type="body" sz="quarter" idx="20" hasCustomPrompt="1"/>
          </p:nvPr>
        </p:nvSpPr>
        <p:spPr>
          <a:xfrm>
            <a:off x="458155" y="3216485"/>
            <a:ext cx="8228649" cy="49065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1" i="0" baseline="0">
                <a:solidFill>
                  <a:srgbClr val="6A0D15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NOME</a:t>
            </a:r>
            <a:endParaRPr lang="pt-BR" dirty="0"/>
          </a:p>
        </p:txBody>
      </p:sp>
      <p:sp>
        <p:nvSpPr>
          <p:cNvPr id="20" name="Espaço Reservado para Texto 18"/>
          <p:cNvSpPr>
            <a:spLocks noGrp="1"/>
          </p:cNvSpPr>
          <p:nvPr>
            <p:ph type="body" sz="quarter" idx="21" hasCustomPrompt="1"/>
          </p:nvPr>
        </p:nvSpPr>
        <p:spPr>
          <a:xfrm>
            <a:off x="458155" y="3796035"/>
            <a:ext cx="8228649" cy="452280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0" i="0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Tel.: + 55.xxx / Email: </a:t>
            </a:r>
            <a:r>
              <a:rPr lang="pt-BR" dirty="0" err="1" smtClean="0"/>
              <a:t>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84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C774D-81E3-407C-AE46-5F8C7FC1C9EB}" type="datetimeFigureOut">
              <a:rPr lang="pt-BR" smtClean="0"/>
              <a:t>03/09/2014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1FD424-B5A4-48D3-890C-D87CB0D25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3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C774D-81E3-407C-AE46-5F8C7FC1C9EB}" type="datetimeFigureOut">
              <a:rPr lang="pt-BR" smtClean="0"/>
              <a:t>03/09/2014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1FD424-B5A4-48D3-890C-D87CB0D25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48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RNP_FORUM_TELES-SAÚDE_2014_Apresentação-pptx_4;3px-0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43638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85" indent="-327285" algn="l" defTabSz="43638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119" indent="-272738" algn="l" defTabSz="43638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51" indent="-218190" algn="l" defTabSz="4363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32" indent="-218190" algn="l" defTabSz="43638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12" indent="-218190" algn="l" defTabSz="436381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lobal.evipne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rasil.evipnet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2.saude.gov.br/sisc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685801" y="4273427"/>
            <a:ext cx="7772400" cy="2405669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pt-BR" sz="2800" b="1" dirty="0" smtClean="0">
                <a:solidFill>
                  <a:srgbClr val="2A2A28"/>
                </a:solidFill>
                <a:latin typeface="Myriad Pro"/>
                <a:cs typeface="Myriad Pro"/>
              </a:rPr>
              <a:t>Visão do e-Saúde para os próximos 5 anos </a:t>
            </a:r>
            <a:endParaRPr lang="pt-BR" sz="2800" b="1" dirty="0">
              <a:solidFill>
                <a:srgbClr val="2A2A28"/>
              </a:solidFill>
              <a:latin typeface="Myriad Pro"/>
              <a:cs typeface="Myriad Pro"/>
            </a:endParaRPr>
          </a:p>
          <a:p>
            <a:pPr marL="0" lvl="0" indent="0" algn="ctr">
              <a:buNone/>
            </a:pPr>
            <a:r>
              <a:rPr lang="pt-BR" sz="2800" b="1" dirty="0" smtClean="0">
                <a:solidFill>
                  <a:srgbClr val="2A2A28"/>
                </a:solidFill>
                <a:latin typeface="Myriad Pro"/>
                <a:cs typeface="Myriad Pro"/>
              </a:rPr>
              <a:t>Pesquisa em Saúde e Gestão do Conhecimento para o SUS</a:t>
            </a:r>
            <a:endParaRPr lang="pt-BR" sz="2800" b="1" dirty="0">
              <a:solidFill>
                <a:srgbClr val="2A2A28"/>
              </a:solidFill>
              <a:latin typeface="Myriad Pro"/>
              <a:cs typeface="Myriad Pro"/>
            </a:endParaRPr>
          </a:p>
          <a:p>
            <a:pPr marL="0" lvl="0" indent="0" algn="ctr">
              <a:buNone/>
            </a:pPr>
            <a:r>
              <a:rPr lang="pt-BR" sz="2800" b="1" dirty="0" smtClean="0">
                <a:solidFill>
                  <a:srgbClr val="2A2A28"/>
                </a:solidFill>
                <a:latin typeface="Myriad Pro"/>
              </a:rPr>
              <a:t>Fabiana Costa </a:t>
            </a:r>
            <a:endParaRPr lang="pt-BR" sz="2800" b="1" dirty="0">
              <a:solidFill>
                <a:srgbClr val="2A2A28"/>
              </a:solidFill>
              <a:latin typeface="Myriad Pro"/>
            </a:endParaRPr>
          </a:p>
          <a:p>
            <a:pPr marL="0" lvl="0" indent="0" algn="ctr">
              <a:buNone/>
            </a:pPr>
            <a:r>
              <a:rPr lang="pt-BR" sz="1400" b="1" dirty="0" smtClean="0">
                <a:solidFill>
                  <a:srgbClr val="2A2A28"/>
                </a:solidFill>
                <a:latin typeface="Myriad Pro"/>
              </a:rPr>
              <a:t>Departamento de Ciência e Tecnologia da Secretaria de Ciência, Tecnologia e Insumos Estratégicos do Ministério da Saúde </a:t>
            </a:r>
            <a:endParaRPr lang="pt-BR" sz="1400" b="1" dirty="0">
              <a:solidFill>
                <a:srgbClr val="2A2A28"/>
              </a:solidFill>
              <a:latin typeface="Myriad Pro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8407400" cy="692150"/>
          </a:xfrm>
        </p:spPr>
        <p:txBody>
          <a:bodyPr/>
          <a:lstStyle/>
          <a:p>
            <a:pPr>
              <a:defRPr/>
            </a:pP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Informadas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Evidências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12" y="2401460"/>
            <a:ext cx="3389076" cy="13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89743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600" b="1" i="1" dirty="0" err="1">
                <a:latin typeface="Calibri" pitchFamily="34" charset="0"/>
              </a:rPr>
              <a:t>Evidence-Informed</a:t>
            </a:r>
            <a:r>
              <a:rPr lang="pt-BR" sz="2600" b="1" i="1" dirty="0">
                <a:latin typeface="Calibri" pitchFamily="34" charset="0"/>
              </a:rPr>
              <a:t> </a:t>
            </a:r>
            <a:r>
              <a:rPr lang="pt-BR" sz="2600" b="1" i="1" dirty="0" err="1">
                <a:latin typeface="Calibri" pitchFamily="34" charset="0"/>
              </a:rPr>
              <a:t>Policy</a:t>
            </a:r>
            <a:r>
              <a:rPr lang="pt-BR" sz="2600" b="1" i="1" dirty="0">
                <a:latin typeface="Calibri" pitchFamily="34" charset="0"/>
              </a:rPr>
              <a:t> Network </a:t>
            </a:r>
            <a:r>
              <a:rPr lang="pt-BR" sz="2600" b="1" dirty="0">
                <a:latin typeface="Calibri" pitchFamily="34" charset="0"/>
              </a:rPr>
              <a:t>– </a:t>
            </a:r>
            <a:r>
              <a:rPr lang="pt-BR" sz="2600" b="1" dirty="0" err="1">
                <a:latin typeface="Calibri" pitchFamily="34" charset="0"/>
              </a:rPr>
              <a:t>EVIPNet</a:t>
            </a:r>
            <a:endParaRPr lang="pt-BR" sz="2600" b="1" dirty="0">
              <a:latin typeface="Calibri" pitchFamily="34" charset="0"/>
            </a:endParaRPr>
          </a:p>
          <a:p>
            <a:pPr marL="0" indent="0"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pt-BR" sz="2400" dirty="0"/>
          </a:p>
          <a:p>
            <a:pPr marL="0" indent="0" algn="just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/>
              <a:t>Iniciativa inovadora da </a:t>
            </a:r>
            <a:r>
              <a:rPr lang="pt-BR" sz="2400" dirty="0"/>
              <a:t>Organização Mundial da </a:t>
            </a:r>
            <a:r>
              <a:rPr lang="pt-BR" sz="2400" dirty="0" smtClean="0"/>
              <a:t>Saúde (OMS) para promover o uso sistemático de evidências na formulação e implantação de políticas de saúde, desde 2004. 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pt-BR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pt-BR" sz="2400" b="1" dirty="0"/>
              <a:t>Objetivo Geral da Rede </a:t>
            </a:r>
            <a:r>
              <a:rPr lang="pt-BR" sz="2400" b="1" dirty="0" err="1"/>
              <a:t>EVIPNet</a:t>
            </a:r>
            <a:endParaRPr lang="pt-BR" sz="2400" b="1" dirty="0"/>
          </a:p>
          <a:p>
            <a:pPr marL="0" indent="0" algn="just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/>
              <a:t>Estabelecer mecanismos para facilitar a </a:t>
            </a:r>
            <a:endParaRPr lang="pt-BR" sz="2400" dirty="0" smtClean="0"/>
          </a:p>
          <a:p>
            <a:pPr marL="0" indent="0" algn="just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/>
              <a:t>utilização </a:t>
            </a:r>
            <a:r>
              <a:rPr lang="pt-BR" sz="2400" dirty="0"/>
              <a:t>de produção científica na formulação </a:t>
            </a:r>
            <a:r>
              <a:rPr lang="pt-BR" sz="2400" dirty="0" smtClean="0"/>
              <a:t>e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/>
              <a:t> </a:t>
            </a:r>
            <a:r>
              <a:rPr lang="pt-BR" sz="2400" dirty="0"/>
              <a:t>implementação de </a:t>
            </a:r>
            <a:r>
              <a:rPr lang="pt-BR" sz="2400" dirty="0" smtClean="0"/>
              <a:t>políticas e programas </a:t>
            </a:r>
            <a:r>
              <a:rPr lang="pt-BR" sz="2400" dirty="0"/>
              <a:t>de saúde.</a:t>
            </a:r>
            <a:endParaRPr lang="pt-BR" sz="2400" dirty="0"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 typeface="Wingdings" pitchFamily="2" charset="2"/>
              <a:buNone/>
              <a:defRPr/>
            </a:pPr>
            <a:endParaRPr lang="pt-BR" sz="2400" dirty="0" smtClean="0"/>
          </a:p>
          <a:p>
            <a:pPr marL="0" indent="0" algn="just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/>
              <a:t>A rede trabalha em nível global, regional e nacional.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/>
              <a:t>Ásia (2005); África (2006); Américas /OPAS (2007); Região do Mediterrâneo Oriental (2009); Europa (2012)</a:t>
            </a:r>
            <a:endParaRPr lang="pt-BR" sz="2400" dirty="0"/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sz="2400" dirty="0">
                <a:hlinkClick r:id="rId4"/>
              </a:rPr>
              <a:t>http://global.evipnet.org</a:t>
            </a:r>
            <a:r>
              <a:rPr lang="pt-BR" sz="2400" dirty="0" smtClean="0">
                <a:hlinkClick r:id="rId4"/>
              </a:rPr>
              <a:t>/</a:t>
            </a:r>
            <a:r>
              <a:rPr lang="pt-BR" sz="2400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t-BR" sz="2400" dirty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  <a:defRPr/>
            </a:pPr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63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Informadas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Evidências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EVIPNet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12" y="2401460"/>
            <a:ext cx="3389076" cy="13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86143"/>
            <a:ext cx="8229600" cy="467995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pt-BR" sz="2800" b="1" dirty="0" smtClean="0"/>
              <a:t>Objetivos: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t-BR" sz="2800" b="1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pt-BR" sz="2400" dirty="0" smtClean="0"/>
              <a:t>Institucionalizar </a:t>
            </a:r>
            <a:r>
              <a:rPr lang="pt-BR" sz="2400" dirty="0"/>
              <a:t>a utilização de conhecimento científico na tomada de decisão no </a:t>
            </a:r>
            <a:r>
              <a:rPr lang="pt-BR" sz="2400" dirty="0" smtClean="0"/>
              <a:t>SUS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t-BR" sz="2400" dirty="0"/>
          </a:p>
          <a:p>
            <a:pPr>
              <a:buFont typeface="Wingdings" pitchFamily="2" charset="2"/>
              <a:buChar char="v"/>
              <a:defRPr/>
            </a:pPr>
            <a:r>
              <a:rPr lang="pt-BR" sz="2400" dirty="0" smtClean="0"/>
              <a:t>Induzir </a:t>
            </a:r>
            <a:r>
              <a:rPr lang="pt-BR" sz="2400" dirty="0"/>
              <a:t>a inovação em </a:t>
            </a:r>
            <a:r>
              <a:rPr lang="pt-BR" sz="2400" dirty="0" smtClean="0"/>
              <a:t>saúde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t-BR" sz="2400" dirty="0"/>
          </a:p>
          <a:p>
            <a:pPr>
              <a:buFont typeface="Wingdings" pitchFamily="2" charset="2"/>
              <a:buChar char="v"/>
              <a:defRPr/>
            </a:pPr>
            <a:r>
              <a:rPr lang="pt-BR" sz="2400" dirty="0" smtClean="0"/>
              <a:t>Estimular </a:t>
            </a:r>
            <a:r>
              <a:rPr lang="pt-BR" sz="2400" dirty="0"/>
              <a:t>o intercâmbio de </a:t>
            </a:r>
            <a:r>
              <a:rPr lang="pt-BR" sz="2400" dirty="0" smtClean="0"/>
              <a:t>experiências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t-BR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pt-BR" sz="2400" u="sng" dirty="0" smtClean="0">
                <a:hlinkClick r:id="rId4"/>
              </a:rPr>
              <a:t>http</a:t>
            </a:r>
            <a:r>
              <a:rPr lang="pt-BR" sz="2400" u="sng" dirty="0">
                <a:hlinkClick r:id="rId4"/>
              </a:rPr>
              <a:t>://brasil.evipnet.org</a:t>
            </a:r>
            <a:endParaRPr lang="pt-BR" sz="2400" dirty="0"/>
          </a:p>
          <a:p>
            <a:pPr>
              <a:buFont typeface="Arial" pitchFamily="34" charset="0"/>
              <a:buChar char="•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1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</a:t>
            </a:r>
            <a:endParaRPr lang="pt-BR" dirty="0"/>
          </a:p>
        </p:txBody>
      </p:sp>
      <p:pic>
        <p:nvPicPr>
          <p:cNvPr id="4" name="Imagem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9" y="1274618"/>
            <a:ext cx="6256217" cy="46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5" y="2604655"/>
            <a:ext cx="2756847" cy="10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a64cde0-b48d-4d85-8b17-2c48be4eade0" descr="B66FEA88-4140-4F76-AA55-E7EAE4678095@SA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8" y="1484311"/>
            <a:ext cx="63500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5" y="2604655"/>
            <a:ext cx="2756847" cy="10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36381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Na prática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91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altLang="pt-BR" sz="2800" dirty="0"/>
              <a:t>Sínteses para políticas informada por evidências </a:t>
            </a:r>
            <a:r>
              <a:rPr lang="pt-BR" altLang="pt-BR" dirty="0"/>
              <a:t>(</a:t>
            </a:r>
            <a:r>
              <a:rPr lang="pt-BR" altLang="pt-BR" dirty="0" err="1"/>
              <a:t>Evidence</a:t>
            </a:r>
            <a:r>
              <a:rPr lang="pt-BR" altLang="pt-BR" dirty="0"/>
              <a:t> </a:t>
            </a:r>
            <a:r>
              <a:rPr lang="pt-BR" altLang="pt-BR" dirty="0" err="1"/>
              <a:t>brief</a:t>
            </a:r>
            <a:r>
              <a:rPr lang="pt-BR" altLang="pt-BR" dirty="0"/>
              <a:t> por </a:t>
            </a:r>
            <a:r>
              <a:rPr lang="pt-BR" altLang="pt-BR" dirty="0" err="1"/>
              <a:t>policy</a:t>
            </a:r>
            <a:r>
              <a:rPr lang="pt-BR" altLang="pt-BR" dirty="0"/>
              <a:t> ou </a:t>
            </a:r>
            <a:r>
              <a:rPr lang="pt-BR" altLang="pt-BR" dirty="0" err="1"/>
              <a:t>Policy</a:t>
            </a:r>
            <a:r>
              <a:rPr lang="pt-BR" altLang="pt-BR" dirty="0"/>
              <a:t> </a:t>
            </a:r>
            <a:r>
              <a:rPr lang="pt-BR" altLang="pt-BR" dirty="0" err="1"/>
              <a:t>brief</a:t>
            </a:r>
            <a:r>
              <a:rPr lang="pt-BR" altLang="pt-BR" dirty="0"/>
              <a:t>)</a:t>
            </a:r>
          </a:p>
          <a:p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type="body" sz="quarter" idx="24"/>
          </p:nvPr>
        </p:nvSpPr>
        <p:spPr bwMode="auto">
          <a:xfrm>
            <a:off x="1864185" y="1554603"/>
            <a:ext cx="7480343" cy="452913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pt-BR" altLang="pt-BR" dirty="0" smtClean="0"/>
          </a:p>
          <a:p>
            <a:pPr lvl="2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pt-BR" altLang="pt-BR" sz="2400" dirty="0" smtClean="0"/>
              <a:t> Mortalidade perinatal – revisada e ampliada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pt-BR" altLang="pt-BR" sz="2400" dirty="0" smtClean="0"/>
              <a:t> estimulando o uso de evidências científicas na tomada de decisão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pt-BR" altLang="pt-BR" sz="2400" dirty="0" smtClean="0"/>
              <a:t> Mortalidade Materna e </a:t>
            </a:r>
            <a:r>
              <a:rPr lang="pt-BR" altLang="pt-BR" sz="2400" i="1" dirty="0" err="1" smtClean="0"/>
              <a:t>Near</a:t>
            </a:r>
            <a:r>
              <a:rPr lang="pt-BR" altLang="pt-BR" sz="2400" i="1" dirty="0" smtClean="0"/>
              <a:t> Miss</a:t>
            </a:r>
          </a:p>
          <a:p>
            <a:pPr marL="914400" lvl="2" indent="0">
              <a:lnSpc>
                <a:spcPct val="200000"/>
              </a:lnSpc>
              <a:buFontTx/>
              <a:buNone/>
              <a:defRPr/>
            </a:pPr>
            <a:endParaRPr lang="pt-BR" altLang="pt-BR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6" y="1975715"/>
            <a:ext cx="2535176" cy="387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altLang="pt-BR" sz="2800" dirty="0"/>
              <a:t>Núcleos de Evidência (</a:t>
            </a:r>
            <a:r>
              <a:rPr lang="pt-BR" altLang="pt-BR" sz="2800" dirty="0" err="1"/>
              <a:t>NEv</a:t>
            </a:r>
            <a:r>
              <a:rPr lang="pt-BR" altLang="pt-BR" sz="2800" dirty="0"/>
              <a:t>) </a:t>
            </a:r>
          </a:p>
          <a:p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3868602" y="1345773"/>
            <a:ext cx="5003800" cy="4384675"/>
            <a:chOff x="4192588" y="1484313"/>
            <a:chExt cx="5003800" cy="4384675"/>
          </a:xfrm>
        </p:grpSpPr>
        <p:grpSp>
          <p:nvGrpSpPr>
            <p:cNvPr id="21" name="Grupo 32"/>
            <p:cNvGrpSpPr>
              <a:grpSpLocks/>
            </p:cNvGrpSpPr>
            <p:nvPr/>
          </p:nvGrpSpPr>
          <p:grpSpPr bwMode="auto">
            <a:xfrm>
              <a:off x="4192588" y="1484313"/>
              <a:ext cx="5003800" cy="4384675"/>
              <a:chOff x="1530400" y="80149"/>
              <a:chExt cx="6875809" cy="6655342"/>
            </a:xfrm>
          </p:grpSpPr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0400" y="80149"/>
                <a:ext cx="6875809" cy="6655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Elipse 38"/>
              <p:cNvSpPr/>
              <p:nvPr/>
            </p:nvSpPr>
            <p:spPr>
              <a:xfrm rot="16200000">
                <a:off x="6012160" y="3573016"/>
                <a:ext cx="144016" cy="10801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0800" dist="38100" dir="13500000" algn="br" rotWithShape="0">
                  <a:schemeClr val="tx1">
                    <a:alpha val="40000"/>
                  </a:scheme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  <p:sp>
          <p:nvSpPr>
            <p:cNvPr id="22" name="Elipse 21"/>
            <p:cNvSpPr/>
            <p:nvPr/>
          </p:nvSpPr>
          <p:spPr>
            <a:xfrm rot="16200000">
              <a:off x="8116816" y="2527321"/>
              <a:ext cx="144014" cy="751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 rot="16200000">
              <a:off x="8586446" y="3425286"/>
              <a:ext cx="72008" cy="1080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4" name="Elipse 23"/>
            <p:cNvSpPr/>
            <p:nvPr/>
          </p:nvSpPr>
          <p:spPr>
            <a:xfrm rot="16200000">
              <a:off x="9053990" y="2834934"/>
              <a:ext cx="72008" cy="1080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 rot="16200000">
              <a:off x="8492745" y="2474893"/>
              <a:ext cx="72008" cy="1080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6" name="Elipse 25"/>
            <p:cNvSpPr/>
            <p:nvPr/>
          </p:nvSpPr>
          <p:spPr>
            <a:xfrm rot="16200000">
              <a:off x="7326306" y="3850778"/>
              <a:ext cx="72008" cy="1080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7" name="Elipse 26"/>
            <p:cNvSpPr/>
            <p:nvPr/>
          </p:nvSpPr>
          <p:spPr>
            <a:xfrm rot="16200000">
              <a:off x="8190402" y="4491118"/>
              <a:ext cx="72008" cy="1080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8" name="Elipse 27"/>
            <p:cNvSpPr/>
            <p:nvPr/>
          </p:nvSpPr>
          <p:spPr>
            <a:xfrm rot="16200000">
              <a:off x="7164288" y="4786491"/>
              <a:ext cx="72008" cy="1080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9" name="Elipse 28"/>
            <p:cNvSpPr/>
            <p:nvPr/>
          </p:nvSpPr>
          <p:spPr>
            <a:xfrm rot="16200000">
              <a:off x="7330107" y="5139190"/>
              <a:ext cx="72008" cy="1080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0" name="Elipse 29"/>
            <p:cNvSpPr/>
            <p:nvPr/>
          </p:nvSpPr>
          <p:spPr>
            <a:xfrm rot="16200000">
              <a:off x="6966266" y="5427222"/>
              <a:ext cx="72008" cy="1080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1" name="Elipse 30"/>
            <p:cNvSpPr/>
            <p:nvPr/>
          </p:nvSpPr>
          <p:spPr>
            <a:xfrm rot="16200000">
              <a:off x="8395296" y="2597610"/>
              <a:ext cx="94873" cy="78602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2" name="Elipse 31"/>
            <p:cNvSpPr/>
            <p:nvPr/>
          </p:nvSpPr>
          <p:spPr>
            <a:xfrm rot="16200000">
              <a:off x="8988552" y="3005087"/>
              <a:ext cx="94873" cy="78602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3" name="Elipse 32"/>
            <p:cNvSpPr/>
            <p:nvPr/>
          </p:nvSpPr>
          <p:spPr>
            <a:xfrm rot="16200000">
              <a:off x="7876233" y="4301231"/>
              <a:ext cx="94873" cy="78602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5" name="Elipse 34"/>
            <p:cNvSpPr/>
            <p:nvPr/>
          </p:nvSpPr>
          <p:spPr>
            <a:xfrm rot="16200000">
              <a:off x="7989332" y="4253794"/>
              <a:ext cx="94873" cy="78602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37" name="Elipse 36"/>
            <p:cNvSpPr/>
            <p:nvPr/>
          </p:nvSpPr>
          <p:spPr>
            <a:xfrm rot="16200000">
              <a:off x="7498286" y="4632710"/>
              <a:ext cx="94873" cy="78602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60950" y="2133600"/>
            <a:ext cx="3444300" cy="3970338"/>
            <a:chOff x="460950" y="2133600"/>
            <a:chExt cx="3444300" cy="3970338"/>
          </a:xfrm>
        </p:grpSpPr>
        <p:sp>
          <p:nvSpPr>
            <p:cNvPr id="41" name="Retângulo 40"/>
            <p:cNvSpPr/>
            <p:nvPr/>
          </p:nvSpPr>
          <p:spPr>
            <a:xfrm>
              <a:off x="539750" y="2133600"/>
              <a:ext cx="3365500" cy="39703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400" b="1" dirty="0">
                  <a:latin typeface="Calibri" pitchFamily="34" charset="0"/>
                </a:rPr>
                <a:t>Implantados</a:t>
              </a:r>
              <a:r>
                <a:rPr lang="pt-BR" sz="1400" dirty="0">
                  <a:latin typeface="Calibri" pitchFamily="34" charset="0"/>
                </a:rPr>
                <a:t>: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Sobral (SMS)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Recife (SMS)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Brasília (SES/DF)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Belo Horizonte (SES e UFMG)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Rio de Janeiro (INC)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São Paulo (SES)</a:t>
              </a:r>
            </a:p>
            <a:p>
              <a:pPr>
                <a:defRPr/>
              </a:pPr>
              <a:r>
                <a:rPr lang="pt-BR" sz="1400" b="1" dirty="0">
                  <a:latin typeface="Calibri" pitchFamily="34" charset="0"/>
                </a:rPr>
                <a:t>Em Andamento</a:t>
              </a:r>
              <a:r>
                <a:rPr lang="pt-BR" sz="1400" dirty="0">
                  <a:latin typeface="Calibri" pitchFamily="34" charset="0"/>
                </a:rPr>
                <a:t>: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Rio de Janeiro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Salvador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Curitiba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Florianópolis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Fortaleza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Porto Alegre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João Pessoa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Goiânia</a:t>
              </a:r>
            </a:p>
            <a:p>
              <a:pPr>
                <a:defRPr/>
              </a:pPr>
              <a:r>
                <a:rPr lang="pt-BR" sz="1400" b="1" dirty="0">
                  <a:latin typeface="Calibri" pitchFamily="34" charset="0"/>
                </a:rPr>
                <a:t>Inativo</a:t>
              </a:r>
              <a:r>
                <a:rPr lang="pt-BR" sz="1400" dirty="0">
                  <a:latin typeface="Calibri" pitchFamily="34" charset="0"/>
                </a:rPr>
                <a:t>:</a:t>
              </a:r>
            </a:p>
            <a:p>
              <a:pPr marL="354013">
                <a:defRPr/>
              </a:pPr>
              <a:r>
                <a:rPr lang="pt-BR" sz="1400" dirty="0">
                  <a:latin typeface="Calibri" pitchFamily="34" charset="0"/>
                </a:rPr>
                <a:t>Piripiri </a:t>
              </a:r>
            </a:p>
          </p:txBody>
        </p:sp>
        <p:sp>
          <p:nvSpPr>
            <p:cNvPr id="42" name="Elipse 41"/>
            <p:cNvSpPr/>
            <p:nvPr/>
          </p:nvSpPr>
          <p:spPr>
            <a:xfrm rot="16200000">
              <a:off x="452815" y="2212999"/>
              <a:ext cx="94873" cy="78602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43" name="Elipse 42"/>
            <p:cNvSpPr/>
            <p:nvPr/>
          </p:nvSpPr>
          <p:spPr>
            <a:xfrm rot="16200000">
              <a:off x="478952" y="3755904"/>
              <a:ext cx="72008" cy="1080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44" name="Elipse 43"/>
            <p:cNvSpPr/>
            <p:nvPr/>
          </p:nvSpPr>
          <p:spPr>
            <a:xfrm rot="16200000">
              <a:off x="484642" y="5706252"/>
              <a:ext cx="144015" cy="540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alpha val="40000"/>
                </a:scheme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5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/>
              <a:t>Chamada pública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5" y="2216743"/>
            <a:ext cx="2756847" cy="10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57871" y="5148589"/>
            <a:ext cx="6776164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Submissão </a:t>
            </a:r>
            <a:r>
              <a:rPr lang="pt-BR" sz="2400" dirty="0"/>
              <a:t>de projetos até 17 de novembro</a:t>
            </a:r>
          </a:p>
          <a:p>
            <a:pPr algn="ctr"/>
            <a:r>
              <a:rPr lang="pt-BR" sz="2400" dirty="0"/>
              <a:t>Fomento de R$ 400 mil </a:t>
            </a:r>
          </a:p>
          <a:p>
            <a:pPr algn="ctr"/>
            <a:r>
              <a:rPr lang="pt-BR" sz="2400" dirty="0">
                <a:hlinkClick r:id="rId3"/>
              </a:rPr>
              <a:t>http://portal2.saude.gov.br/sisct/</a:t>
            </a:r>
            <a:endParaRPr lang="pt-BR" sz="2400" dirty="0"/>
          </a:p>
          <a:p>
            <a:pPr algn="ctr"/>
            <a:endParaRPr lang="pt-BR" sz="2400" dirty="0"/>
          </a:p>
          <a:p>
            <a:pPr marL="0" indent="0" algn="ctr">
              <a:buNone/>
            </a:pPr>
            <a:endParaRPr lang="pt-BR" sz="2400" dirty="0" smtClean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sp>
        <p:nvSpPr>
          <p:cNvPr id="6" name="Espaço Reservado para Texto 35"/>
          <p:cNvSpPr txBox="1">
            <a:spLocks/>
          </p:cNvSpPr>
          <p:nvPr/>
        </p:nvSpPr>
        <p:spPr>
          <a:xfrm>
            <a:off x="178815" y="2946401"/>
            <a:ext cx="8734276" cy="1807418"/>
          </a:xfrm>
          <a:prstGeom prst="rect">
            <a:avLst/>
          </a:prstGeom>
        </p:spPr>
        <p:txBody>
          <a:bodyPr lIns="80165" tIns="40083" rIns="80165" bIns="40083"/>
          <a:lstStyle>
            <a:lvl1pPr marL="327285" indent="-327285" algn="l" defTabSz="4363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viabilizar a promoção, a inovação e a disseminação do conhecimento científico e de tecnologias que apresentem impacto para a solução de problemas de saúde, em </a:t>
            </a:r>
            <a:r>
              <a:rPr lang="pt-BR" dirty="0" smtClean="0"/>
              <a:t>consonância </a:t>
            </a:r>
            <a:r>
              <a:rPr lang="pt-BR" dirty="0"/>
              <a:t>com a Política Nacional de Ciência, Tecnologia e Inovação em Saúde (PNCTIS)</a:t>
            </a:r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967720" y="1175927"/>
            <a:ext cx="7480343" cy="1807418"/>
          </a:xfrm>
        </p:spPr>
        <p:txBody>
          <a:bodyPr/>
          <a:lstStyle/>
          <a:p>
            <a:r>
              <a:rPr lang="pt-BR" dirty="0" smtClean="0"/>
              <a:t>Fomento a projetos para políticas informadas por evidências para o fortalecimento do SUS no âmbito da Rede para Políticas Informadas por Evidências (EVIPNet)</a:t>
            </a:r>
          </a:p>
        </p:txBody>
      </p:sp>
    </p:spTree>
    <p:extLst>
      <p:ext uri="{BB962C8B-B14F-4D97-AF65-F5344CB8AC3E}">
        <p14:creationId xmlns:p14="http://schemas.microsoft.com/office/powerpoint/2010/main" val="22680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Pesquisa e Gestão do Conhecimento no E-Saúde  para os próximos 5 anos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254036" y="1748559"/>
            <a:ext cx="7480343" cy="4529134"/>
          </a:xfrm>
        </p:spPr>
        <p:txBody>
          <a:bodyPr/>
          <a:lstStyle/>
          <a:p>
            <a:r>
              <a:rPr lang="pt-BR" dirty="0" smtClean="0"/>
              <a:t>Colaborar no uso da Evidência na tomada de decisão do gestor </a:t>
            </a:r>
          </a:p>
          <a:p>
            <a:r>
              <a:rPr lang="pt-BR" dirty="0" smtClean="0"/>
              <a:t>Consolidação do fomento à pesquisa </a:t>
            </a:r>
          </a:p>
          <a:p>
            <a:r>
              <a:rPr lang="pt-BR" dirty="0" smtClean="0"/>
              <a:t>Otimização de recursos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50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ço Reservado para Texto 43"/>
          <p:cNvSpPr>
            <a:spLocks noGrp="1"/>
          </p:cNvSpPr>
          <p:nvPr>
            <p:ph type="body" sz="quarter" idx="20"/>
          </p:nvPr>
        </p:nvSpPr>
        <p:spPr>
          <a:xfrm>
            <a:off x="458155" y="3737185"/>
            <a:ext cx="8228649" cy="490651"/>
          </a:xfrm>
        </p:spPr>
        <p:txBody>
          <a:bodyPr/>
          <a:lstStyle/>
          <a:p>
            <a:r>
              <a:rPr lang="pt-BR" dirty="0" smtClean="0"/>
              <a:t>Fabiana Costa </a:t>
            </a:r>
            <a:endParaRPr lang="pt-BR" dirty="0"/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21"/>
          </p:nvPr>
        </p:nvSpPr>
        <p:spPr>
          <a:xfrm>
            <a:off x="458155" y="4227835"/>
            <a:ext cx="8228649" cy="452280"/>
          </a:xfrm>
        </p:spPr>
        <p:txBody>
          <a:bodyPr/>
          <a:lstStyle/>
          <a:p>
            <a:r>
              <a:rPr lang="pt-BR" dirty="0" smtClean="0"/>
              <a:t>61 3410 4145 / fabiana.costa@saude.gov.br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9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pt-BR" dirty="0" smtClean="0"/>
              <a:t>Secretaria de Ciência, Tecnologia e Insumos Estratégicos</a:t>
            </a:r>
            <a:endParaRPr lang="pt-BR" dirty="0"/>
          </a:p>
        </p:txBody>
      </p:sp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sz="2000" dirty="0" smtClean="0"/>
              <a:t>Formula </a:t>
            </a:r>
            <a:r>
              <a:rPr lang="pt-BR" sz="2000" dirty="0"/>
              <a:t>e implementa políticas nacionais de ciência, tecnologia e inovação em saúde, assistência farmacêutica e fomento à pesquisa, desenvolvimento e inovação na área de saúde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endParaRPr lang="pt-BR" dirty="0" smtClean="0"/>
          </a:p>
          <a:p>
            <a:r>
              <a:rPr lang="pt-BR" sz="2000" dirty="0" smtClean="0"/>
              <a:t>Coordena </a:t>
            </a:r>
            <a:r>
              <a:rPr lang="pt-BR" sz="2000" dirty="0"/>
              <a:t>a formulação, implementação e avaliação da Política Nacional de Ciência, Tecnologia e Inovação em Saúde (PNCTIS),   da Agenda Nacional de Prioridades de Pesquisa em Saúde (ANPPS) e  das Pesquisas Estratégicas para o Sistema de Saúde (PESS). </a:t>
            </a:r>
            <a:endParaRPr lang="pt-BR" sz="2000" dirty="0" smtClean="0"/>
          </a:p>
          <a:p>
            <a:r>
              <a:rPr lang="pt-BR" sz="2000" dirty="0" smtClean="0"/>
              <a:t> </a:t>
            </a:r>
            <a:r>
              <a:rPr lang="pt-BR" sz="2000" dirty="0"/>
              <a:t>Atua no  processo de gestão do conhecimento em Ciência e Tecnologia em Saúde visando à utilização do conhecimento científico e tecnológico em todos os níveis de gestão do SUS. </a:t>
            </a:r>
            <a:endParaRPr lang="pt-BR" sz="2000" dirty="0" smtClean="0"/>
          </a:p>
        </p:txBody>
      </p:sp>
      <p:sp>
        <p:nvSpPr>
          <p:cNvPr id="4" name="Espaço Reservado para Texto 33"/>
          <p:cNvSpPr txBox="1">
            <a:spLocks/>
          </p:cNvSpPr>
          <p:nvPr/>
        </p:nvSpPr>
        <p:spPr>
          <a:xfrm>
            <a:off x="1254036" y="2729122"/>
            <a:ext cx="7480343" cy="618821"/>
          </a:xfrm>
          <a:prstGeom prst="rect">
            <a:avLst/>
          </a:prstGeom>
        </p:spPr>
        <p:txBody>
          <a:bodyPr lIns="80165" tIns="40083" rIns="80165" bIns="40083"/>
          <a:lstStyle>
            <a:lvl1pPr marL="327285" indent="-327285" algn="l" defTabSz="436381" rtl="0" eaLnBrk="1" latinLnBrk="0" hangingPunct="1">
              <a:spcBef>
                <a:spcPct val="20000"/>
              </a:spcBef>
              <a:buFont typeface="Arial"/>
              <a:buNone/>
              <a:defRPr sz="2500" b="1" i="1" kern="1200" baseline="0">
                <a:solidFill>
                  <a:srgbClr val="5A5A59"/>
                </a:solidFill>
                <a:latin typeface="Myriad Pro" pitchFamily="34" charset="0"/>
                <a:ea typeface="+mn-ea"/>
                <a:cs typeface="+mn-cs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Departamento de Ciência</a:t>
            </a:r>
            <a:r>
              <a:rPr lang="pt-BR" dirty="0"/>
              <a:t> </a:t>
            </a:r>
            <a:r>
              <a:rPr lang="pt-BR" dirty="0" smtClean="0"/>
              <a:t>e Tecnologia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0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65988" y="1834104"/>
            <a:ext cx="9191133" cy="3652296"/>
          </a:xfrm>
        </p:spPr>
        <p:txBody>
          <a:bodyPr/>
          <a:lstStyle/>
          <a:p>
            <a:pPr algn="ctr"/>
            <a:r>
              <a:rPr lang="pt-BR" sz="2800" dirty="0" smtClean="0"/>
              <a:t>Fomento à pesquisa em </a:t>
            </a:r>
            <a:r>
              <a:rPr lang="pt-BR" sz="2800" smtClean="0"/>
              <a:t>Saúde para o SUS</a:t>
            </a:r>
            <a:endParaRPr lang="pt-BR" sz="2800" dirty="0" smtClean="0"/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Gestão </a:t>
            </a:r>
            <a:r>
              <a:rPr lang="pt-BR" sz="2800" dirty="0"/>
              <a:t>do Conhecimento </a:t>
            </a:r>
            <a:r>
              <a:rPr lang="pt-BR" sz="2800" dirty="0" smtClean="0"/>
              <a:t>para o </a:t>
            </a:r>
            <a:r>
              <a:rPr lang="pt-BR" sz="2800" dirty="0"/>
              <a:t>SUS </a:t>
            </a:r>
          </a:p>
          <a:p>
            <a:pPr algn="ctr"/>
            <a:r>
              <a:rPr lang="pt-BR" sz="2800" dirty="0"/>
              <a:t> </a:t>
            </a:r>
            <a:endParaRPr lang="pt-BR" sz="2800" dirty="0" smtClean="0"/>
          </a:p>
          <a:p>
            <a:pPr algn="ctr"/>
            <a:r>
              <a:rPr lang="pt-BR" sz="2800" dirty="0" smtClean="0"/>
              <a:t>Redes</a:t>
            </a:r>
            <a:endParaRPr lang="pt-BR" sz="2800" dirty="0"/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Tradução </a:t>
            </a:r>
            <a:r>
              <a:rPr lang="pt-BR" sz="2800" dirty="0"/>
              <a:t>de conhecimento para tomada </a:t>
            </a:r>
            <a:r>
              <a:rPr lang="pt-BR" sz="2800" dirty="0" smtClean="0"/>
              <a:t>de decisão</a:t>
            </a: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1263335" y="1932405"/>
            <a:ext cx="7550727" cy="5262979"/>
          </a:xfrm>
          <a:prstGeom prst="rect">
            <a:avLst/>
          </a:prstGeom>
        </p:spPr>
        <p:txBody>
          <a:bodyPr lIns="80165" tIns="40083" rIns="80165" bIns="40083"/>
          <a:lstStyle/>
          <a:p>
            <a:pPr marL="327285" indent="-327285">
              <a:spcBef>
                <a:spcPct val="20000"/>
              </a:spcBef>
              <a:buFont typeface="Arial"/>
              <a:buNone/>
            </a:pPr>
            <a:endParaRPr lang="pt-BR" sz="2800" b="1" i="1" dirty="0">
              <a:solidFill>
                <a:srgbClr val="5A5A59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80194" y="179873"/>
            <a:ext cx="7457482" cy="7858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36381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Ranking dos países que mais evoluíram na </a:t>
            </a:r>
            <a:r>
              <a:rPr lang="en-US" sz="2400" b="1" dirty="0" err="1" smtClean="0"/>
              <a:t>produtividade</a:t>
            </a:r>
            <a:r>
              <a:rPr lang="en-US" sz="2400" b="1" dirty="0" smtClean="0"/>
              <a:t>    de </a:t>
            </a:r>
            <a:r>
              <a:rPr lang="en-US" sz="2400" b="1" dirty="0" err="1" smtClean="0"/>
              <a:t>pesquisa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saúde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considerando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quinquênios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2004 – 2008 e 2009 - 2013</a:t>
            </a:r>
            <a:endParaRPr lang="pt-BR" sz="24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950550"/>
              </p:ext>
            </p:extLst>
          </p:nvPr>
        </p:nvGraphicFramePr>
        <p:xfrm>
          <a:off x="1203856" y="1436745"/>
          <a:ext cx="5715040" cy="4750627"/>
        </p:xfrm>
        <a:graphic>
          <a:graphicData uri="http://schemas.openxmlformats.org/drawingml/2006/table">
            <a:tbl>
              <a:tblPr/>
              <a:tblGrid>
                <a:gridCol w="428628"/>
                <a:gridCol w="1714512"/>
                <a:gridCol w="1143008"/>
                <a:gridCol w="1272925"/>
                <a:gridCol w="1155967"/>
              </a:tblGrid>
              <a:tr h="250033"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País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Publicações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2004-2008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2009-2013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Evolução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73.355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199.131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Índia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33.337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62.375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Coréia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Sul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42.333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77.403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39.091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68.180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África do Sul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7.747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12.576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Taiwan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26.676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39.810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Austrália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62.739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92.457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Espanha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57.190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82.322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Noruega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14.502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20.799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Holanda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62.514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86.855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México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10.135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13.700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Bélgica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29.698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39.823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Canadá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96.271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124.244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723.485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845.148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104.025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121.398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Rússia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18.368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20.565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Japão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154.116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160.485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918896" y="2447636"/>
            <a:ext cx="2126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Brasil ocupa lugar de destaque no percentual de aumento no nº de publicações no período 2009-2013 em relação ao período 2004-2008.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5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28662" y="40466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Evolução dos investimentos federais em pesquisas em saúde no período de 2006-2013</a:t>
            </a:r>
            <a:endParaRPr lang="pt-BR" sz="2400" b="1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36511" y="4437112"/>
            <a:ext cx="6912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     Ano            2006                 2007                2008                2009              2010                2011                 2012               2013    </a:t>
            </a:r>
            <a:endParaRPr lang="pt-BR" sz="1100" b="1" dirty="0"/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-422589" y="3256279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R$ (milhões)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885492" y="2788322"/>
            <a:ext cx="2203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Total de recursos </a:t>
            </a:r>
          </a:p>
          <a:p>
            <a:pPr algn="ctr"/>
            <a:r>
              <a:rPr lang="pt-BR" sz="2200" b="1" dirty="0" smtClean="0"/>
              <a:t>R$ 3,2 bilhões</a:t>
            </a:r>
            <a:endParaRPr lang="pt-BR" sz="2200" b="1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96886293"/>
              </p:ext>
            </p:extLst>
          </p:nvPr>
        </p:nvGraphicFramePr>
        <p:xfrm>
          <a:off x="327510" y="980728"/>
          <a:ext cx="6692762" cy="451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-36512" y="6623774"/>
            <a:ext cx="496457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CNPq / Somatório de recursos das áreas de ciências da saúde e biológicas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5358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332656"/>
            <a:ext cx="848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j-lt"/>
              </a:rPr>
              <a:t>Demonstrativo do </a:t>
            </a:r>
            <a:r>
              <a:rPr lang="pt-BR" sz="2400" b="1" dirty="0">
                <a:latin typeface="+mj-lt"/>
              </a:rPr>
              <a:t>investimento </a:t>
            </a:r>
            <a:r>
              <a:rPr lang="pt-BR" sz="2400" b="1" dirty="0" smtClean="0">
                <a:latin typeface="+mj-lt"/>
              </a:rPr>
              <a:t>financeiro e do número de projetos contratados pelo Decit/SCTIE no período de 2002 à 2013</a:t>
            </a:r>
            <a:endParaRPr lang="pt-BR" sz="2400" b="1" dirty="0">
              <a:latin typeface="+mj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8596" y="4797152"/>
            <a:ext cx="4021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900" dirty="0" err="1" smtClean="0">
                <a:latin typeface="Arial" charset="0"/>
              </a:rPr>
              <a:t>Fonte</a:t>
            </a:r>
            <a:r>
              <a:rPr lang="en-US" sz="900" dirty="0" smtClean="0">
                <a:latin typeface="Arial" charset="0"/>
              </a:rPr>
              <a:t>: </a:t>
            </a:r>
            <a:r>
              <a:rPr lang="pt-BR" sz="900" dirty="0" smtClean="0">
                <a:latin typeface="Arial" charset="0"/>
              </a:rPr>
              <a:t>Coordenação Geral de Planejamento / Secretaria de Ciência, Tecnologia e Insumos Estratégicos / Ministério da Saúde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199066"/>
              </p:ext>
            </p:extLst>
          </p:nvPr>
        </p:nvGraphicFramePr>
        <p:xfrm>
          <a:off x="4708152" y="2851342"/>
          <a:ext cx="44644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4813989" y="5864408"/>
            <a:ext cx="35821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err="1" smtClean="0">
                <a:latin typeface="Arial" charset="0"/>
              </a:rPr>
              <a:t>Fonte</a:t>
            </a:r>
            <a:r>
              <a:rPr lang="en-US" sz="900" dirty="0" smtClean="0">
                <a:latin typeface="Arial" charset="0"/>
              </a:rPr>
              <a:t>: </a:t>
            </a:r>
            <a:r>
              <a:rPr lang="pt-BR" sz="900" dirty="0" smtClean="0">
                <a:latin typeface="Arial" charset="0"/>
              </a:rPr>
              <a:t>Pesquisa Saúde/Decit/SCTIE</a:t>
            </a:r>
            <a:endParaRPr lang="pt-BR" sz="900" dirty="0">
              <a:latin typeface="Arial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483312"/>
              </p:ext>
            </p:extLst>
          </p:nvPr>
        </p:nvGraphicFramePr>
        <p:xfrm>
          <a:off x="-324543" y="1704975"/>
          <a:ext cx="5019810" cy="309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568997" y="1834193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R$ (milhões)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87865" y="2347286"/>
            <a:ext cx="247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Nº de Projetos – 5004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867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556792"/>
            <a:ext cx="48965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500" b="1" dirty="0" smtClean="0">
                <a:latin typeface="+mj-lt"/>
              </a:rPr>
              <a:t>Objetivo</a:t>
            </a:r>
            <a:r>
              <a:rPr lang="pt-BR" sz="1500" b="1" dirty="0">
                <a:latin typeface="+mj-lt"/>
              </a:rPr>
              <a:t>: </a:t>
            </a:r>
            <a:r>
              <a:rPr lang="pt-BR" sz="1500" dirty="0" smtClean="0">
                <a:latin typeface="+mj-lt"/>
              </a:rPr>
              <a:t>Promover e disseminar a avaliação de tecnologias (ATS) no Brasil, estabelecendo qualidade e excelência na conexão entre pesquisa, política e gestão direcionada ao acesso e  qualidade na atenção da saúde.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500" b="1" dirty="0" smtClean="0">
                <a:latin typeface="+mj-lt"/>
              </a:rPr>
              <a:t>Atuação: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1400" dirty="0" smtClean="0">
                <a:latin typeface="+mj-lt"/>
              </a:rPr>
              <a:t>Priorização de temas relevantes para o SUS;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1400" dirty="0" smtClean="0">
                <a:latin typeface="+mj-lt"/>
              </a:rPr>
              <a:t>Elaboração e padronização de métodos e ATS;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1400" dirty="0" smtClean="0">
                <a:latin typeface="+mj-lt"/>
              </a:rPr>
              <a:t>Produção de estudos em ATS;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1400" dirty="0" smtClean="0">
                <a:latin typeface="+mj-lt"/>
              </a:rPr>
              <a:t>Capacitação de profissionais;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pt-BR" sz="1400" dirty="0" smtClean="0">
                <a:latin typeface="+mj-lt"/>
              </a:rPr>
              <a:t>Disseminação e Informação dos estudos.</a:t>
            </a:r>
          </a:p>
          <a:p>
            <a:pPr marL="742950" lvl="1" indent="-285750" algn="just"/>
            <a:endParaRPr lang="pt-BR" sz="1400" dirty="0" smtClean="0"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500" b="1" dirty="0" smtClean="0">
                <a:latin typeface="+mj-lt"/>
                <a:ea typeface="Calibri"/>
                <a:cs typeface="Arial" pitchFamily="34" charset="0"/>
              </a:rPr>
              <a:t>Parceiros: </a:t>
            </a:r>
            <a:r>
              <a:rPr lang="pt-BR" sz="1500" dirty="0" smtClean="0">
                <a:latin typeface="+mj-lt"/>
                <a:ea typeface="Calibri"/>
                <a:cs typeface="Arial" pitchFamily="34" charset="0"/>
              </a:rPr>
              <a:t>MCTI e OPAS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500" b="1" dirty="0" smtClean="0">
                <a:latin typeface="+mj-lt"/>
                <a:ea typeface="Calibri"/>
                <a:cs typeface="Arial" pitchFamily="34" charset="0"/>
              </a:rPr>
              <a:t>Instituições Participantes: </a:t>
            </a:r>
            <a:r>
              <a:rPr lang="pt-BR" sz="1500" dirty="0" smtClean="0">
                <a:latin typeface="+mj-lt"/>
                <a:ea typeface="Calibri"/>
                <a:cs typeface="Arial" pitchFamily="34" charset="0"/>
              </a:rPr>
              <a:t>A rede conta com </a:t>
            </a:r>
            <a:r>
              <a:rPr lang="pt-BR" sz="1500" u="sng" dirty="0" smtClean="0">
                <a:latin typeface="+mj-lt"/>
                <a:ea typeface="Calibri"/>
                <a:cs typeface="Arial" pitchFamily="34" charset="0"/>
              </a:rPr>
              <a:t>70 membros</a:t>
            </a:r>
            <a:r>
              <a:rPr lang="pt-BR" sz="1500" dirty="0" smtClean="0">
                <a:latin typeface="+mj-lt"/>
                <a:ea typeface="Calibri"/>
                <a:cs typeface="Arial" pitchFamily="34" charset="0"/>
              </a:rPr>
              <a:t>, composta por instituições gestoras, Instituições de ensino e pesquisa e Núcleos de Avaliação de Tecnologias em Saúde</a:t>
            </a:r>
            <a:endParaRPr lang="pt-BR" sz="1500" b="1" dirty="0" smtClean="0">
              <a:latin typeface="+mj-lt"/>
              <a:ea typeface="Calibri"/>
              <a:cs typeface="Arial" pitchFamily="34" charset="0"/>
            </a:endParaRP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400" b="1" dirty="0">
                <a:sym typeface="Wingdings" pitchFamily="2" charset="2"/>
              </a:rPr>
              <a:t>Total investido:</a:t>
            </a:r>
            <a:r>
              <a:rPr lang="pt-BR" sz="1400" dirty="0">
                <a:sym typeface="Wingdings" pitchFamily="2" charset="2"/>
              </a:rPr>
              <a:t> R$ 24,8 milhões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500" b="1" dirty="0" smtClean="0">
                <a:latin typeface="+mj-lt"/>
                <a:ea typeface="Calibri"/>
                <a:cs typeface="Arial" pitchFamily="34" charset="0"/>
              </a:rPr>
              <a:t>Coordenação: </a:t>
            </a:r>
            <a:r>
              <a:rPr lang="pt-BR" sz="1500" dirty="0" smtClean="0">
                <a:latin typeface="+mj-lt"/>
                <a:ea typeface="Calibri"/>
                <a:cs typeface="Arial" pitchFamily="34" charset="0"/>
              </a:rPr>
              <a:t>A REBRATS é coordenada pelo DECIT/SCTIE</a:t>
            </a:r>
            <a:endParaRPr lang="pt-BR" sz="1500" dirty="0">
              <a:latin typeface="+mj-lt"/>
              <a:ea typeface="Calibri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BR" sz="1500" dirty="0">
              <a:latin typeface="+mj-lt"/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Brasileira de Avaliação de Tecnologias em Saúde -  REBRATS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5" name="Imagem 4" descr="346-rebrats.jpg"/>
          <p:cNvPicPr>
            <a:picLocks noChangeAspect="1"/>
          </p:cNvPicPr>
          <p:nvPr/>
        </p:nvPicPr>
        <p:blipFill>
          <a:blip r:embed="rId3">
            <a:lum bright="1000"/>
          </a:blip>
          <a:stretch>
            <a:fillRect/>
          </a:stretch>
        </p:blipFill>
        <p:spPr>
          <a:xfrm rot="1527893">
            <a:off x="5697525" y="1686667"/>
            <a:ext cx="3237504" cy="12776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5406449" y="3933056"/>
            <a:ext cx="35004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500" b="1" dirty="0" smtClean="0">
                <a:latin typeface="+mj-lt"/>
              </a:rPr>
              <a:t>Produtos: </a:t>
            </a:r>
            <a:r>
              <a:rPr lang="pt-BR" sz="1500" dirty="0" smtClean="0">
                <a:latin typeface="+mj-lt"/>
              </a:rPr>
              <a:t>Foram produzidos  pela REBRATS aproximadamente 350 estudos, entre pareceres técnico científicos, revisões sistemáticas, estudos econômicos e outros estudos em ATS.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1500" b="1" dirty="0" smtClean="0"/>
              <a:t>Perspectivas: </a:t>
            </a:r>
            <a:r>
              <a:rPr lang="pt-BR" sz="1500" dirty="0" smtClean="0">
                <a:latin typeface="+mj-lt"/>
              </a:rPr>
              <a:t>Para  2014, estão previstos mais 108 novos produtos.</a:t>
            </a:r>
          </a:p>
        </p:txBody>
      </p:sp>
    </p:spTree>
    <p:extLst>
      <p:ext uri="{BB962C8B-B14F-4D97-AF65-F5344CB8AC3E}">
        <p14:creationId xmlns:p14="http://schemas.microsoft.com/office/powerpoint/2010/main" val="25911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Brasileira de Avaliação de Tecnologias em Saúde -  </a:t>
            </a: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REBRATS</a:t>
            </a:r>
            <a:b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www.saude.gov.br</a:t>
            </a: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/rebrats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292" y="1818428"/>
            <a:ext cx="5051048" cy="389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38" y="1818428"/>
            <a:ext cx="4709586" cy="486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a-mia.xx.fbcdn.net/hphotos-xfa1/v/t1.0-9/10271616_852739421420543_70708041174143717_n.jpg?oh=6ec778380f38ebdb653266197cb64474&amp;oe=545F38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79" y="406556"/>
            <a:ext cx="6081988" cy="608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indent="0" algn="l">
          <a:buNone/>
          <a:defRPr sz="1600" dirty="0" smtClean="0">
            <a:solidFill>
              <a:srgbClr val="2A2A28"/>
            </a:solidFill>
            <a:latin typeface="Myriad Pro"/>
            <a:cs typeface="Myriad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1130</Words>
  <Application>Microsoft Office PowerPoint</Application>
  <PresentationFormat>Apresentação na tela (4:3)</PresentationFormat>
  <Paragraphs>213</Paragraphs>
  <Slides>18</Slides>
  <Notes>6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Rede Brasileira de Avaliação de Tecnologias em Saúde -  REBRATS</vt:lpstr>
      <vt:lpstr>Rede Brasileira de Avaliação de Tecnologias em Saúde -  REBRATS www.saude.gov.br/rebrats</vt:lpstr>
      <vt:lpstr>Apresentação do PowerPoint</vt:lpstr>
      <vt:lpstr>Rede para Políticas Informadas por Evidências </vt:lpstr>
      <vt:lpstr>Rede para Políticas Informadas por Evidências EVIPNet Brasil </vt:lpstr>
      <vt:lpstr>Estrutura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K360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 consectetuer adipiscing elit.</dc:title>
  <dc:creator>Ronan Verling</dc:creator>
  <cp:lastModifiedBy>STK04</cp:lastModifiedBy>
  <cp:revision>86</cp:revision>
  <cp:lastPrinted>2014-09-03T14:11:25Z</cp:lastPrinted>
  <dcterms:created xsi:type="dcterms:W3CDTF">2013-08-06T19:40:36Z</dcterms:created>
  <dcterms:modified xsi:type="dcterms:W3CDTF">2014-09-03T17:01:56Z</dcterms:modified>
</cp:coreProperties>
</file>